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oto Serif Bold" charset="1" panose="02020800060500020200"/>
      <p:regular r:id="rId20"/>
    </p:embeddedFont>
    <p:embeddedFont>
      <p:font typeface="Proxima Nova" charset="1" panose="02000506030000020004"/>
      <p:regular r:id="rId21"/>
    </p:embeddedFont>
    <p:embeddedFont>
      <p:font typeface="Proxima Nova Light" charset="1" panose="02000506030000020004"/>
      <p:regular r:id="rId22"/>
    </p:embeddedFont>
    <p:embeddedFont>
      <p:font typeface="Proxima Nova Bold" charset="1" panose="0200050603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85727" y="3086100"/>
            <a:ext cx="6716546" cy="4114800"/>
            <a:chOff x="0" y="0"/>
            <a:chExt cx="1768967" cy="1083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68967" cy="1083733"/>
            </a:xfrm>
            <a:custGeom>
              <a:avLst/>
              <a:gdLst/>
              <a:ahLst/>
              <a:cxnLst/>
              <a:rect r="r" b="b" t="t" l="l"/>
              <a:pathLst>
                <a:path h="1083733" w="1768967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035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02273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70927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00451" y="3427849"/>
            <a:ext cx="887098" cy="887098"/>
          </a:xfrm>
          <a:custGeom>
            <a:avLst/>
            <a:gdLst/>
            <a:ahLst/>
            <a:cxnLst/>
            <a:rect r="r" b="b" t="t" l="l"/>
            <a:pathLst>
              <a:path h="887098" w="887098">
                <a:moveTo>
                  <a:pt x="0" y="0"/>
                </a:moveTo>
                <a:lnTo>
                  <a:pt x="887098" y="0"/>
                </a:lnTo>
                <a:lnTo>
                  <a:pt x="887098" y="887098"/>
                </a:lnTo>
                <a:lnTo>
                  <a:pt x="0" y="887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548001" y="1028700"/>
            <a:ext cx="189507" cy="1895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524919" y="4394039"/>
            <a:ext cx="9238162" cy="166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668"/>
              </a:lnSpc>
              <a:spcBef>
                <a:spcPct val="0"/>
              </a:spcBef>
            </a:pPr>
            <a:r>
              <a:rPr lang="en-US" b="true" sz="9763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Salford Hotel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17779" y="6004368"/>
            <a:ext cx="8512893" cy="46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 spc="774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GESTION DE HOTELES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08897" y="1028700"/>
            <a:ext cx="189507" cy="1895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069793" y="1028700"/>
            <a:ext cx="189507" cy="1895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74657" y="8925484"/>
            <a:ext cx="6360442" cy="23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3"/>
              </a:lnSpc>
            </a:pPr>
            <a:r>
              <a:rPr lang="en-US" sz="1431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39804"/>
            <a:ext cx="3767611" cy="4956284"/>
            <a:chOff x="0" y="0"/>
            <a:chExt cx="1146640" cy="1508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6640" cy="1508403"/>
            </a:xfrm>
            <a:custGeom>
              <a:avLst/>
              <a:gdLst/>
              <a:ahLst/>
              <a:cxnLst/>
              <a:rect r="r" b="b" t="t" l="l"/>
              <a:pathLst>
                <a:path h="1508403" w="1146640">
                  <a:moveTo>
                    <a:pt x="0" y="0"/>
                  </a:moveTo>
                  <a:lnTo>
                    <a:pt x="1146640" y="0"/>
                  </a:lnTo>
                  <a:lnTo>
                    <a:pt x="1146640" y="1508403"/>
                  </a:lnTo>
                  <a:lnTo>
                    <a:pt x="0" y="1508403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46640" cy="1546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90911"/>
            <a:ext cx="16230600" cy="2130907"/>
            <a:chOff x="0" y="0"/>
            <a:chExt cx="4274726" cy="5612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561227"/>
            </a:xfrm>
            <a:custGeom>
              <a:avLst/>
              <a:gdLst/>
              <a:ahLst/>
              <a:cxnLst/>
              <a:rect r="r" b="b" t="t" l="l"/>
              <a:pathLst>
                <a:path h="56122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561227"/>
                  </a:lnTo>
                  <a:lnTo>
                    <a:pt x="0" y="56122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59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32262" y="5543038"/>
            <a:ext cx="12788941" cy="1454742"/>
          </a:xfrm>
          <a:custGeom>
            <a:avLst/>
            <a:gdLst/>
            <a:ahLst/>
            <a:cxnLst/>
            <a:rect r="r" b="b" t="t" l="l"/>
            <a:pathLst>
              <a:path h="1454742" w="12788941">
                <a:moveTo>
                  <a:pt x="0" y="0"/>
                </a:moveTo>
                <a:lnTo>
                  <a:pt x="12788942" y="0"/>
                </a:lnTo>
                <a:lnTo>
                  <a:pt x="12788942" y="1454742"/>
                </a:lnTo>
                <a:lnTo>
                  <a:pt x="0" y="145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52542" y="1806274"/>
            <a:ext cx="5999176" cy="108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sz="4280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Cifrado de datos sensibles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443" y="4565016"/>
            <a:ext cx="3360124" cy="364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Para insertar una contraseña hasheada, puedes usar la función SHA2() de MySQL. Por ejemplo, para hashear la contraseña "miContraseñaSegura123" con SHA-256: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856" y="1241262"/>
            <a:ext cx="9654731" cy="2740555"/>
          </a:xfrm>
          <a:custGeom>
            <a:avLst/>
            <a:gdLst/>
            <a:ahLst/>
            <a:cxnLst/>
            <a:rect r="r" b="b" t="t" l="l"/>
            <a:pathLst>
              <a:path h="2740555" w="9654731">
                <a:moveTo>
                  <a:pt x="0" y="0"/>
                </a:moveTo>
                <a:lnTo>
                  <a:pt x="9654731" y="0"/>
                </a:lnTo>
                <a:lnTo>
                  <a:pt x="9654731" y="2740555"/>
                </a:lnTo>
                <a:lnTo>
                  <a:pt x="0" y="2740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0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856" y="4415981"/>
            <a:ext cx="9654731" cy="1455037"/>
          </a:xfrm>
          <a:custGeom>
            <a:avLst/>
            <a:gdLst/>
            <a:ahLst/>
            <a:cxnLst/>
            <a:rect r="r" b="b" t="t" l="l"/>
            <a:pathLst>
              <a:path h="1455037" w="9654731">
                <a:moveTo>
                  <a:pt x="0" y="0"/>
                </a:moveTo>
                <a:lnTo>
                  <a:pt x="9654731" y="0"/>
                </a:lnTo>
                <a:lnTo>
                  <a:pt x="9654731" y="1455038"/>
                </a:lnTo>
                <a:lnTo>
                  <a:pt x="0" y="145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05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576" y="6400759"/>
            <a:ext cx="7130908" cy="3598075"/>
          </a:xfrm>
          <a:custGeom>
            <a:avLst/>
            <a:gdLst/>
            <a:ahLst/>
            <a:cxnLst/>
            <a:rect r="r" b="b" t="t" l="l"/>
            <a:pathLst>
              <a:path h="3598075" w="7130908">
                <a:moveTo>
                  <a:pt x="0" y="0"/>
                </a:moveTo>
                <a:lnTo>
                  <a:pt x="7130908" y="0"/>
                </a:lnTo>
                <a:lnTo>
                  <a:pt x="7130908" y="3598075"/>
                </a:lnTo>
                <a:lnTo>
                  <a:pt x="0" y="3598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31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02168" y="1007719"/>
            <a:ext cx="6886457" cy="120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16"/>
              </a:lnSpc>
            </a:pPr>
            <a:r>
              <a:rPr lang="en-US" sz="9200" b="true">
                <a:solidFill>
                  <a:srgbClr val="503530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Vistas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65288" y="2696042"/>
            <a:ext cx="6623337" cy="198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503530"/>
                </a:solidFill>
                <a:latin typeface="Proxima Nova"/>
                <a:ea typeface="Proxima Nova"/>
                <a:cs typeface="Proxima Nova"/>
                <a:sym typeface="Proxima Nova"/>
              </a:rPr>
              <a:t>Las vistas en bases de datos son consultas almacenadas que presentan datos de una o más tablas de manera estructurada, como si fueran tablas virtuales. Usarlas en lugar de realizar consultas complejas repetitivas tiene varias ventajas importantes. </a:t>
            </a:r>
          </a:p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503530"/>
                </a:solidFill>
                <a:latin typeface="Proxima Nova"/>
                <a:ea typeface="Proxima Nova"/>
                <a:cs typeface="Proxima Nova"/>
                <a:sym typeface="Proxima Nova"/>
              </a:rPr>
              <a:t>Una de las principales ventajas es la simplificación del código.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9341" y="120846"/>
            <a:ext cx="11868659" cy="3664449"/>
          </a:xfrm>
          <a:custGeom>
            <a:avLst/>
            <a:gdLst/>
            <a:ahLst/>
            <a:cxnLst/>
            <a:rect r="r" b="b" t="t" l="l"/>
            <a:pathLst>
              <a:path h="3664449" w="11868659">
                <a:moveTo>
                  <a:pt x="0" y="0"/>
                </a:moveTo>
                <a:lnTo>
                  <a:pt x="11868659" y="0"/>
                </a:lnTo>
                <a:lnTo>
                  <a:pt x="11868659" y="3664449"/>
                </a:lnTo>
                <a:lnTo>
                  <a:pt x="0" y="3664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23769" y="4538368"/>
            <a:ext cx="14240463" cy="2438679"/>
          </a:xfrm>
          <a:custGeom>
            <a:avLst/>
            <a:gdLst/>
            <a:ahLst/>
            <a:cxnLst/>
            <a:rect r="r" b="b" t="t" l="l"/>
            <a:pathLst>
              <a:path h="2438679" w="14240463">
                <a:moveTo>
                  <a:pt x="0" y="0"/>
                </a:moveTo>
                <a:lnTo>
                  <a:pt x="14240462" y="0"/>
                </a:lnTo>
                <a:lnTo>
                  <a:pt x="14240462" y="2438679"/>
                </a:lnTo>
                <a:lnTo>
                  <a:pt x="0" y="2438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55297"/>
            <a:ext cx="6140500" cy="138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Monitoreo y Optimización de Recursos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49731" y="7499673"/>
            <a:ext cx="14214500" cy="98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const significa que MySQL ha optimizado la búsqueda porque identificacion es UNIQUE y la consulta devolverá como máximo una fila. 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 está usando correctamente el índice en identificacion. 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necesitas hacer ningún cambio aquí. Todo está optimizado.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458" y="1755553"/>
            <a:ext cx="16240748" cy="3268450"/>
          </a:xfrm>
          <a:custGeom>
            <a:avLst/>
            <a:gdLst/>
            <a:ahLst/>
            <a:cxnLst/>
            <a:rect r="r" b="b" t="t" l="l"/>
            <a:pathLst>
              <a:path h="3268450" w="16240748">
                <a:moveTo>
                  <a:pt x="0" y="0"/>
                </a:moveTo>
                <a:lnTo>
                  <a:pt x="16240748" y="0"/>
                </a:lnTo>
                <a:lnTo>
                  <a:pt x="16240748" y="3268450"/>
                </a:lnTo>
                <a:lnTo>
                  <a:pt x="0" y="326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6390" y="6297280"/>
            <a:ext cx="13351789" cy="78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const indica que la búsqueda es extremadamente eficiente porque id es la clave primaria (PRIMARY KEY). </a:t>
            </a:r>
          </a:p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MySQL sabe que id es único, así que devuelve el resultado rápidamente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7507" y="2116550"/>
            <a:ext cx="16322955" cy="2591269"/>
          </a:xfrm>
          <a:custGeom>
            <a:avLst/>
            <a:gdLst/>
            <a:ahLst/>
            <a:cxnLst/>
            <a:rect r="r" b="b" t="t" l="l"/>
            <a:pathLst>
              <a:path h="2591269" w="16322955">
                <a:moveTo>
                  <a:pt x="0" y="0"/>
                </a:moveTo>
                <a:lnTo>
                  <a:pt x="16322954" y="0"/>
                </a:lnTo>
                <a:lnTo>
                  <a:pt x="16322954" y="2591270"/>
                </a:lnTo>
                <a:lnTo>
                  <a:pt x="0" y="259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3270" y="5934255"/>
            <a:ext cx="14274048" cy="120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-US" sz="231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ef indica que MySQL está usando un índice (numero_habitacion) para filtrar los resultados, lo cual es eficiente. </a:t>
            </a:r>
          </a:p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rows: 1 indica que MySQL espera encontrar solo una fila con ese número de habitación. </a:t>
            </a:r>
          </a:p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31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necesitas hacer ningún cambio aquí. Todo está optimizado.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25553" y="1028700"/>
            <a:ext cx="7833747" cy="8229600"/>
          </a:xfrm>
          <a:custGeom>
            <a:avLst/>
            <a:gdLst/>
            <a:ahLst/>
            <a:cxnLst/>
            <a:rect r="r" b="b" t="t" l="l"/>
            <a:pathLst>
              <a:path h="8229600" w="7833747">
                <a:moveTo>
                  <a:pt x="0" y="0"/>
                </a:moveTo>
                <a:lnTo>
                  <a:pt x="7833747" y="0"/>
                </a:lnTo>
                <a:lnTo>
                  <a:pt x="78337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380" t="0" r="-4338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1388" y="1025087"/>
            <a:ext cx="5820399" cy="1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Resumen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3333" y="2522800"/>
            <a:ext cx="7106034" cy="632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El sistema de gestión de hoteles fue diseñado para optimizar y administrar eficientemente las operaciones del hotel, integrando distintas áreas funcionales con una base de datos robusta y bien estructurada. El proceso de desarrollo incluyó el diseño de un modelo conceptual, lógico y físico, asegurando que los datos fueran organizados de manera adecuada para facilitar su acceso y uso eficiente. Además, se implementaron medidas de seguridad, auditoría y control de acceso, garantizando la protección y confidencialidad de la información.</a:t>
            </a:r>
          </a:p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Se integraron estrategias de respaldo y recuperación de datos para asegurar la disponibilidad continua del sistema, y se optimizó el rendimiento mediante consultas eficientes y el uso de índices adecuados. Se incorporaron procedimientos almacenados, vistas y triggers para automatizar procesos y validar la integridad de los datos.</a:t>
            </a:r>
          </a:p>
          <a:p>
            <a:pPr algn="just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8229600"/>
            <a:chOff x="0" y="0"/>
            <a:chExt cx="2137363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167467"/>
            </a:xfrm>
            <a:custGeom>
              <a:avLst/>
              <a:gdLst/>
              <a:ahLst/>
              <a:cxnLst/>
              <a:rect r="r" b="b" t="t" l="l"/>
              <a:pathLst>
                <a:path h="2167467" w="2137363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67980" y="1028700"/>
            <a:ext cx="7691320" cy="8229600"/>
          </a:xfrm>
          <a:custGeom>
            <a:avLst/>
            <a:gdLst/>
            <a:ahLst/>
            <a:cxnLst/>
            <a:rect r="r" b="b" t="t" l="l"/>
            <a:pathLst>
              <a:path h="8229600" w="7691320">
                <a:moveTo>
                  <a:pt x="0" y="0"/>
                </a:moveTo>
                <a:lnTo>
                  <a:pt x="7691320" y="0"/>
                </a:lnTo>
                <a:lnTo>
                  <a:pt x="76913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469" r="-13374" b="-294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9913" y="1392771"/>
            <a:ext cx="6208250" cy="103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2"/>
              </a:lnSpc>
            </a:pPr>
            <a:r>
              <a:rPr lang="en-US" sz="7900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5797" y="2585429"/>
            <a:ext cx="7841106" cy="670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Diseñar un modelo eficiente de base de datos: Asegurar la correcta organización y almacenamiento de los datos mediante un modelo conceptual, lógico y físico bien estructurado.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Garantizar la seguridad y el control de acceso: Proteger los datos mediante la implementación de mecanismos de seguridad robustos y auditoría para evitar accesos no autorizados.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Implementar estrategias de respaldo y recuperación de datos: Asegurar la integridad y disponibilidad de los datos a través de respaldos completos, incrementales y en caliente, minimizando los riesgos de pérdida de información.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Optimizar consultas y rendimiento: Mejorar el rendimiento del sistema mediante consultas optimizadas y la implementación de índices, procedimientos almacenados y vistas.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Automatizar procesos mediante procedimientos y triggers: Implementar la automatización de procesos y validación de datos mediante procedimientos almacenados y triggers.</a:t>
            </a: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Monitorear y optimizar el uso de recursos: Controlar el rendimiento del sistema y los recursos para asegurar la eficiencia operativa.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531990" cy="8229600"/>
            <a:chOff x="0" y="0"/>
            <a:chExt cx="435410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410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54104">
                  <a:moveTo>
                    <a:pt x="0" y="0"/>
                  </a:moveTo>
                  <a:lnTo>
                    <a:pt x="4354104" y="0"/>
                  </a:lnTo>
                  <a:lnTo>
                    <a:pt x="435410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410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43121" y="1996710"/>
            <a:ext cx="4823018" cy="8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4"/>
              </a:lnSpc>
            </a:pPr>
            <a:r>
              <a:rPr lang="en-US" sz="6443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82033" y="3274695"/>
            <a:ext cx="14225324" cy="369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Modelo Conceptual: Representa de forma abstracta las entidades y sus relaciones dentro del sistema, como huespedes, habitaciones, reservas, y empleados, sin detalles técnicos, solo con el propósito de entender la estructura general.</a:t>
            </a:r>
          </a:p>
          <a:p>
            <a:pPr algn="just">
              <a:lnSpc>
                <a:spcPts val="2939"/>
              </a:lnSpc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Modelo Lógico: Detalla las entidades del modelo conceptual como tablas, define campos, tipos de datos y establece relaciones entre ellas, asegurando la integridad referencial mediante claves primarias y foráneas.</a:t>
            </a: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</a:p>
          <a:p>
            <a:pPr algn="just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Modelo Físico: Es la implementación real de la base de datos, especificando la estructura de almacenamiento, tipos de datos, índices y optimización de rendimiento, enfocándose en la eficiencia operativa del sistema.</a:t>
            </a:r>
          </a:p>
          <a:p>
            <a:pPr algn="just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531990" cy="8229600"/>
            <a:chOff x="0" y="0"/>
            <a:chExt cx="435410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410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54104">
                  <a:moveTo>
                    <a:pt x="0" y="0"/>
                  </a:moveTo>
                  <a:lnTo>
                    <a:pt x="4354104" y="0"/>
                  </a:lnTo>
                  <a:lnTo>
                    <a:pt x="435410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410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77204" y="2341300"/>
            <a:ext cx="14770367" cy="6369721"/>
          </a:xfrm>
          <a:custGeom>
            <a:avLst/>
            <a:gdLst/>
            <a:ahLst/>
            <a:cxnLst/>
            <a:rect r="r" b="b" t="t" l="l"/>
            <a:pathLst>
              <a:path h="6369721" w="14770367">
                <a:moveTo>
                  <a:pt x="0" y="0"/>
                </a:moveTo>
                <a:lnTo>
                  <a:pt x="14770367" y="0"/>
                </a:lnTo>
                <a:lnTo>
                  <a:pt x="14770367" y="6369721"/>
                </a:lnTo>
                <a:lnTo>
                  <a:pt x="0" y="636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925" y="1328718"/>
            <a:ext cx="4823018" cy="8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4"/>
              </a:lnSpc>
            </a:pPr>
            <a:r>
              <a:rPr lang="en-US" sz="6443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MODELOS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531990" cy="8229600"/>
            <a:chOff x="0" y="0"/>
            <a:chExt cx="435410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410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54104">
                  <a:moveTo>
                    <a:pt x="0" y="0"/>
                  </a:moveTo>
                  <a:lnTo>
                    <a:pt x="4354104" y="0"/>
                  </a:lnTo>
                  <a:lnTo>
                    <a:pt x="435410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410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98943" y="1695164"/>
            <a:ext cx="9281871" cy="7072473"/>
          </a:xfrm>
          <a:custGeom>
            <a:avLst/>
            <a:gdLst/>
            <a:ahLst/>
            <a:cxnLst/>
            <a:rect r="r" b="b" t="t" l="l"/>
            <a:pathLst>
              <a:path h="7072473" w="9281871">
                <a:moveTo>
                  <a:pt x="0" y="0"/>
                </a:moveTo>
                <a:lnTo>
                  <a:pt x="9281871" y="0"/>
                </a:lnTo>
                <a:lnTo>
                  <a:pt x="9281871" y="7072474"/>
                </a:lnTo>
                <a:lnTo>
                  <a:pt x="0" y="707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925" y="1328718"/>
            <a:ext cx="4823018" cy="8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4"/>
              </a:lnSpc>
            </a:pPr>
            <a:r>
              <a:rPr lang="en-US" sz="6443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MODELOS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531990" cy="8229600"/>
            <a:chOff x="0" y="0"/>
            <a:chExt cx="435410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410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54104">
                  <a:moveTo>
                    <a:pt x="0" y="0"/>
                  </a:moveTo>
                  <a:lnTo>
                    <a:pt x="4354104" y="0"/>
                  </a:lnTo>
                  <a:lnTo>
                    <a:pt x="435410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410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</a:pPr>
              <a:r>
                <a:rPr lang="en-US" sz="1899" b="true">
                  <a:solidFill>
                    <a:srgbClr val="EDE8EA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-- Tabla empleados (relacionada con personas)</a:t>
              </a: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create table empleados (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id int not null primary key auto_increment,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persona_id int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puesto varchar(50)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salario double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fecha_contratacion date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usuario varchar(50) not null unique,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contrasenia varchar(255)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foreign key (persona_id) references personas(id) on delete cascade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); </a:t>
              </a:r>
            </a:p>
            <a:p>
              <a:pPr algn="r">
                <a:lnSpc>
                  <a:spcPts val="2659"/>
                </a:lnSpc>
              </a:pPr>
              <a:r>
                <a:rPr lang="en-US" sz="1899" b="true">
                  <a:solidFill>
                    <a:srgbClr val="EDE8EA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-- Tabla huéspedes (relacionada con personas)</a:t>
              </a: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create table huespedes (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id int not null primary key auto_increment,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persona_id int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sexo enum('Masculino', 'Femenino', 'Otro')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pais_origen varchar(50) not null, </a:t>
              </a:r>
            </a:p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 foreign key (persona_id) references personas(id) on delete cascade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EDE8EA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); 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75925" y="1328718"/>
            <a:ext cx="4823018" cy="85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4"/>
              </a:lnSpc>
            </a:pPr>
            <a:r>
              <a:rPr lang="en-US" sz="6443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MODELOS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5925" y="2349957"/>
            <a:ext cx="7642771" cy="399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Diseño Físico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-- Tabla personas (almacena información general de todas las personas)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table personas (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id int not null primary key auto_increment,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identificacion varchar(10) not null unique,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nombres varchar(50) not null,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apellidos varchar(50) not null,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telefono varchar(10) not null unique,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correo varchar(50) not null unique,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direccion varchar(100) not null,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    edad int not null check (edad &gt;= 0)  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EDE8EA"/>
                </a:solidFill>
                <a:latin typeface="Proxima Nova"/>
                <a:ea typeface="Proxima Nova"/>
                <a:cs typeface="Proxima Nova"/>
                <a:sym typeface="Proxima Nova"/>
              </a:rPr>
              <a:t>);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8005" y="1028700"/>
            <a:ext cx="16531990" cy="8229600"/>
            <a:chOff x="0" y="0"/>
            <a:chExt cx="4354104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54104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54104">
                  <a:moveTo>
                    <a:pt x="0" y="0"/>
                  </a:moveTo>
                  <a:lnTo>
                    <a:pt x="4354104" y="0"/>
                  </a:lnTo>
                  <a:lnTo>
                    <a:pt x="4354104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54104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5925" y="2037331"/>
            <a:ext cx="6893024" cy="6212338"/>
          </a:xfrm>
          <a:custGeom>
            <a:avLst/>
            <a:gdLst/>
            <a:ahLst/>
            <a:cxnLst/>
            <a:rect r="r" b="b" t="t" l="l"/>
            <a:pathLst>
              <a:path h="6212338" w="6893024">
                <a:moveTo>
                  <a:pt x="0" y="0"/>
                </a:moveTo>
                <a:lnTo>
                  <a:pt x="6893024" y="0"/>
                </a:lnTo>
                <a:lnTo>
                  <a:pt x="6893024" y="6212338"/>
                </a:lnTo>
                <a:lnTo>
                  <a:pt x="0" y="621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5925" y="1319193"/>
            <a:ext cx="6515263" cy="714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5443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DICCIONARIOS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283622" cy="8229600"/>
            <a:chOff x="0" y="0"/>
            <a:chExt cx="1918320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8320" cy="2167467"/>
            </a:xfrm>
            <a:custGeom>
              <a:avLst/>
              <a:gdLst/>
              <a:ahLst/>
              <a:cxnLst/>
              <a:rect r="r" b="b" t="t" l="l"/>
              <a:pathLst>
                <a:path h="2167467" w="1918320">
                  <a:moveTo>
                    <a:pt x="0" y="0"/>
                  </a:moveTo>
                  <a:lnTo>
                    <a:pt x="1918320" y="0"/>
                  </a:lnTo>
                  <a:lnTo>
                    <a:pt x="191832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5035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1832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708676" y="592134"/>
            <a:ext cx="9197740" cy="2908785"/>
          </a:xfrm>
          <a:custGeom>
            <a:avLst/>
            <a:gdLst/>
            <a:ahLst/>
            <a:cxnLst/>
            <a:rect r="r" b="b" t="t" l="l"/>
            <a:pathLst>
              <a:path h="2908785" w="9197740">
                <a:moveTo>
                  <a:pt x="0" y="0"/>
                </a:moveTo>
                <a:lnTo>
                  <a:pt x="9197740" y="0"/>
                </a:lnTo>
                <a:lnTo>
                  <a:pt x="9197740" y="2908786"/>
                </a:lnTo>
                <a:lnTo>
                  <a:pt x="0" y="2908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08676" y="4083589"/>
            <a:ext cx="9197740" cy="2069492"/>
          </a:xfrm>
          <a:custGeom>
            <a:avLst/>
            <a:gdLst/>
            <a:ahLst/>
            <a:cxnLst/>
            <a:rect r="r" b="b" t="t" l="l"/>
            <a:pathLst>
              <a:path h="2069492" w="9197740">
                <a:moveTo>
                  <a:pt x="0" y="0"/>
                </a:moveTo>
                <a:lnTo>
                  <a:pt x="9197740" y="0"/>
                </a:lnTo>
                <a:lnTo>
                  <a:pt x="9197740" y="2069492"/>
                </a:lnTo>
                <a:lnTo>
                  <a:pt x="0" y="2069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08676" y="6433210"/>
            <a:ext cx="9197740" cy="2655847"/>
          </a:xfrm>
          <a:custGeom>
            <a:avLst/>
            <a:gdLst/>
            <a:ahLst/>
            <a:cxnLst/>
            <a:rect r="r" b="b" t="t" l="l"/>
            <a:pathLst>
              <a:path h="2655847" w="9197740">
                <a:moveTo>
                  <a:pt x="0" y="0"/>
                </a:moveTo>
                <a:lnTo>
                  <a:pt x="9197740" y="0"/>
                </a:lnTo>
                <a:lnTo>
                  <a:pt x="9197740" y="2655848"/>
                </a:lnTo>
                <a:lnTo>
                  <a:pt x="0" y="2655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4172" y="1536583"/>
            <a:ext cx="2400387" cy="47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4"/>
              </a:lnSpc>
            </a:pPr>
            <a:r>
              <a:rPr lang="en-US" sz="3647" b="true">
                <a:solidFill>
                  <a:srgbClr val="EDE8EA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Auditoria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4172" y="2433026"/>
            <a:ext cx="6004001" cy="184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Los triggers INSERT, UPDATE y DELETE son esenciales en bases de datos para automatizar acciones, mantener la integridad de los datos y garantizar la consistencia al reaccionar ante cambios en las tablas.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4172" y="4600601"/>
            <a:ext cx="6004001" cy="147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INSERT Trigger: Se ejecuta automáticamente cuando se inserta un nuevo registro en una tabla, permitiendo acciones previas o posteriores al proceso de inserción.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4172" y="6395110"/>
            <a:ext cx="6004001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UPDATE Trigger: Se activa cuando un registro es modificado, lo que permite realizar acciones antes o después de actualizar los datos.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4172" y="7785222"/>
            <a:ext cx="6004001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EDE8EA"/>
                </a:solidFill>
                <a:latin typeface="Proxima Nova Light"/>
                <a:ea typeface="Proxima Nova Light"/>
                <a:cs typeface="Proxima Nova Light"/>
                <a:sym typeface="Proxima Nova Light"/>
              </a:rPr>
              <a:t>DELETE Trigger: Se ejecuta cuando un registro es eliminado, lo que permite ejecutar acciones antes o después de la eliminación de datos.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DAGeNLtuW18</dc:identifier>
  <dcterms:modified xsi:type="dcterms:W3CDTF">2011-08-01T06:04:30Z</dcterms:modified>
  <cp:revision>1</cp:revision>
  <dc:title>Brown and White Simple Hotel Presentation</dc:title>
</cp:coreProperties>
</file>